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256" r:id="rId5"/>
    <p:sldId id="259" r:id="rId6"/>
    <p:sldId id="260" r:id="rId7"/>
    <p:sldId id="261" r:id="rId8"/>
    <p:sldId id="263" r:id="rId9"/>
    <p:sldId id="257" r:id="rId10"/>
    <p:sldId id="258" r:id="rId11"/>
    <p:sldId id="264" r:id="rId12"/>
    <p:sldId id="265" r:id="rId13"/>
    <p:sldId id="266" r:id="rId14"/>
    <p:sldId id="267" r:id="rId15"/>
    <p:sldId id="268" r:id="rId16"/>
    <p:sldId id="269" r:id="rId17"/>
    <p:sldId id="270" r:id="rId18"/>
    <p:sldId id="271" r:id="rId19"/>
    <p:sldId id="272" r:id="rId20"/>
    <p:sldId id="273" r:id="rId21"/>
    <p:sldId id="278" r:id="rId22"/>
    <p:sldId id="279" r:id="rId23"/>
    <p:sldId id="274" r:id="rId24"/>
    <p:sldId id="275" r:id="rId25"/>
    <p:sldId id="276" r:id="rId26"/>
    <p:sldId id="277" r:id="rId27"/>
    <p:sldId id="280" r:id="rId28"/>
    <p:sldId id="281" r:id="rId29"/>
    <p:sldId id="282" r:id="rId30"/>
    <p:sldId id="283" r:id="rId31"/>
    <p:sldId id="284" r:id="rId32"/>
    <p:sldId id="285" r:id="rId33"/>
    <p:sldId id="286" r:id="rId34"/>
    <p:sldId id="287" r:id="rId35"/>
    <p:sldId id="288" r:id="rId36"/>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190" y="-67"/>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3142201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362935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93692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15274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498886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17315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41789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42218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348005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199442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85067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501456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393089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05719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6381092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825907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479102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644120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43284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116503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2385266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282520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4729442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39474293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739205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77421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1098606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22515088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2162047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109503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674039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2587174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BCB8EE-E015-4FDA-8ACF-7E206C7E940A}" type="datetimeFigureOut">
              <a:rPr lang="ms-MY" smtClean="0"/>
              <a:pPr/>
              <a:t>05/06/2015</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277976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CB8EE-E015-4FDA-8ACF-7E206C7E940A}" type="datetimeFigureOut">
              <a:rPr lang="ms-MY" smtClean="0"/>
              <a:pPr/>
              <a:t>05/06/2015</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1C3023-93EA-45FD-AF62-32281C87D79B}" type="slidenum">
              <a:rPr lang="ms-MY" smtClean="0"/>
              <a:pPr/>
              <a:t>‹#›</a:t>
            </a:fld>
            <a:endParaRPr lang="ms-MY"/>
          </a:p>
        </p:txBody>
      </p:sp>
    </p:spTree>
    <p:extLst>
      <p:ext uri="{BB962C8B-B14F-4D97-AF65-F5344CB8AC3E}">
        <p14:creationId xmlns:p14="http://schemas.microsoft.com/office/powerpoint/2010/main" xmlns="" val="129786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6/4/2015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868142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B196B-95E8-495D-A855-B6DF758DBCF3}" type="datetimeFigureOut">
              <a:rPr lang="ms-MY" smtClean="0">
                <a:solidFill>
                  <a:prstClr val="black">
                    <a:tint val="75000"/>
                  </a:prstClr>
                </a:solidFill>
              </a:rPr>
              <a:pPr/>
              <a:t>04/06/2015</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C958F-EC4D-4CC5-B71D-8C36D1116BB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 xmlns:p14="http://schemas.microsoft.com/office/powerpoint/2010/main" val="2150996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84BF5-4EA9-4B5D-B7CD-DF436921FB61}" type="datetimeFigureOut">
              <a:rPr lang="en-US" smtClean="0">
                <a:solidFill>
                  <a:prstClr val="black">
                    <a:tint val="75000"/>
                  </a:prstClr>
                </a:solidFill>
              </a:rPr>
              <a:pPr/>
              <a:t>6/5/2015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87ECB-10C9-42BA-9F79-4961C4E0ACB5}"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04"/>
            <a:ext cx="9144000" cy="68808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80079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71600" y="404664"/>
            <a:ext cx="7215238" cy="523220"/>
          </a:xfrm>
          <a:prstGeom prst="rect">
            <a:avLst/>
          </a:prstGeom>
        </p:spPr>
        <p:txBody>
          <a:bodyPr wrap="square">
            <a:spAutoFit/>
          </a:bodyPr>
          <a:lstStyle/>
          <a:p>
            <a:pPr algn="ctr"/>
            <a:r>
              <a:rPr lang="en-US" sz="2800" b="1" i="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Menuju</a:t>
            </a:r>
            <a:r>
              <a:rPr lang="en-US" sz="2800" b="1" i="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i="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 SAKINAH</a:t>
            </a:r>
            <a:endParaRPr lang="en-US" sz="2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971600" y="2060848"/>
            <a:ext cx="7215238" cy="857256"/>
          </a:xfrm>
          <a:prstGeom prst="snip2SameRect">
            <a:avLst>
              <a:gd name="adj1" fmla="val 8485"/>
              <a:gd name="adj2" fmla="val 9546"/>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Kehidupan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selesa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aman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damai</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049688" y="3223236"/>
            <a:ext cx="7194720" cy="128588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dibina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dasar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triped Right Arrow 5"/>
          <p:cNvSpPr/>
          <p:nvPr/>
        </p:nvSpPr>
        <p:spPr>
          <a:xfrm rot="5400000">
            <a:off x="7205028" y="2570604"/>
            <a:ext cx="571504" cy="857256"/>
          </a:xfrm>
          <a:prstGeom prst="striped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393488" y="1579361"/>
            <a:ext cx="3530440" cy="903485"/>
          </a:xfrm>
          <a:prstGeom prst="roundRect">
            <a:avLst>
              <a:gd name="adj" fmla="val 16667"/>
            </a:avLst>
          </a:prstGeom>
          <a:solidFill>
            <a:srgbClr val="C00000">
              <a:alpha val="32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ar-SA" sz="4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t>
            </a:r>
            <a:r>
              <a:rPr lang="en-US" sz="26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As-</a:t>
            </a:r>
            <a:r>
              <a:rPr lang="en-US" sz="2600" b="1" dirty="0" err="1"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Sakinah</a:t>
            </a:r>
            <a:r>
              <a:rPr lang="ar-SA" sz="4400" b="1" dirty="0" smtClean="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rPr>
              <a:t> “</a:t>
            </a:r>
            <a:endParaRPr lang="en-US" sz="4400" b="1" i="1" dirty="0">
              <a:ln>
                <a:solidFill>
                  <a:schemeClr val="tx1"/>
                </a:solidFill>
              </a:ln>
              <a:solidFill>
                <a:srgbClr val="FFFF00"/>
              </a:solidFill>
              <a:effectLst>
                <a:glow rad="101600">
                  <a:schemeClr val="tx1">
                    <a:alpha val="60000"/>
                  </a:schemeClr>
                </a:glow>
                <a:outerShdw blurRad="38100" dist="38100" dir="2700000" algn="tl">
                  <a:srgbClr val="000000">
                    <a:alpha val="43137"/>
                  </a:srgbClr>
                </a:outerShdw>
              </a:effectLst>
              <a:latin typeface="Arial Black" pitchFamily="34" charset="0"/>
              <a:cs typeface="Traditional Arabic" pitchFamily="2" charset="-78"/>
            </a:endParaRPr>
          </a:p>
        </p:txBody>
      </p:sp>
      <p:sp>
        <p:nvSpPr>
          <p:cNvPr id="4" name="Rectangle 3"/>
          <p:cNvSpPr/>
          <p:nvPr/>
        </p:nvSpPr>
        <p:spPr>
          <a:xfrm>
            <a:off x="323528" y="116632"/>
            <a:ext cx="8316416" cy="954107"/>
          </a:xfrm>
          <a:prstGeom prst="rect">
            <a:avLst/>
          </a:prstGeom>
        </p:spPr>
        <p:txBody>
          <a:bodyPr wrap="square">
            <a:spAutoFit/>
          </a:bodyPr>
          <a:lstStyle/>
          <a:p>
            <a:pPr algn="ct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Pengertian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tafsir</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firman</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dalam</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surah</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ar</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-Rum, </a:t>
            </a:r>
            <a:r>
              <a:rPr lang="en-US" sz="28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ayat</a:t>
            </a:r>
            <a:r>
              <a:rPr lang="en-US" sz="28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21</a:t>
            </a:r>
            <a:endParaRPr lang="en-MY" sz="2800" b="1" dirty="0"/>
          </a:p>
        </p:txBody>
      </p:sp>
      <p:sp>
        <p:nvSpPr>
          <p:cNvPr id="5" name="Snip Same Side Corner Rectangle 4"/>
          <p:cNvSpPr/>
          <p:nvPr/>
        </p:nvSpPr>
        <p:spPr>
          <a:xfrm>
            <a:off x="4067944" y="3374996"/>
            <a:ext cx="4680520" cy="1656184"/>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menghayati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konsep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As-</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Sakinah</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4139952" y="1502787"/>
            <a:ext cx="4608512" cy="1800200"/>
          </a:xfrm>
          <a:prstGeom prst="snip2SameRect">
            <a:avLst>
              <a:gd name="adj1" fmla="val 8485"/>
              <a:gd name="adj2" fmla="val 9546"/>
            </a:avLst>
          </a:prstGeom>
          <a:solidFill>
            <a:schemeClr val="accent2"/>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Ketenangan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eamanan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kehormatan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perlindungan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Bent-Up Arrow 6"/>
          <p:cNvSpPr/>
          <p:nvPr/>
        </p:nvSpPr>
        <p:spPr>
          <a:xfrm rot="5400000">
            <a:off x="3455876" y="2340102"/>
            <a:ext cx="122413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Snip Same Side Corner Rectangle 7"/>
          <p:cNvSpPr/>
          <p:nvPr/>
        </p:nvSpPr>
        <p:spPr>
          <a:xfrm>
            <a:off x="1043608" y="5175195"/>
            <a:ext cx="7194720" cy="1285884"/>
          </a:xfrm>
          <a:prstGeom prst="snip2SameRect">
            <a:avLst>
              <a:gd name="adj1" fmla="val 8485"/>
              <a:gd name="adj2" fmla="val 9546"/>
            </a:avLst>
          </a:prstGeom>
          <a:solidFill>
            <a:schemeClr val="accent6">
              <a:lumMod val="75000"/>
            </a:schemeClr>
          </a:solidFill>
          <a:ln w="28575">
            <a:solidFill>
              <a:schemeClr val="bg1"/>
            </a:solidFill>
          </a:ln>
          <a:effectLst>
            <a:glow rad="101600">
              <a:schemeClr val="tx1">
                <a:alpha val="60000"/>
              </a:schemeClr>
            </a:glo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berusaha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mencapai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kasih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sayang</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berlandaskan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endParaRPr lang="ms-MY" sz="24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63942" y="44624"/>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331640" y="1268760"/>
            <a:ext cx="7560840" cy="122413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sensitif</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kewajipan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masing-masing</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331640" y="2564904"/>
            <a:ext cx="7560840" cy="2088232"/>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mengasihi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memahami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bertolak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ansur</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layanan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terbaik</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saling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mempercayai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menutup</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keaiban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rahsia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259632" y="4725144"/>
            <a:ext cx="7704856" cy="2088232"/>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menangani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masalah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bersama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berbincang</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menggunakan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permikiran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tindakan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berhemah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tanpa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emosi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ersabar</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menerima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kekurangan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kelemahan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Pentagon 6"/>
          <p:cNvSpPr/>
          <p:nvPr/>
        </p:nvSpPr>
        <p:spPr>
          <a:xfrm>
            <a:off x="323528" y="1340768"/>
            <a:ext cx="936104" cy="1224136"/>
          </a:xfrm>
          <a:prstGeom prst="homePlate">
            <a:avLst>
              <a:gd name="adj" fmla="val 61706"/>
            </a:avLst>
          </a:prstGeom>
          <a:solidFill>
            <a:srgbClr val="00B0F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Bent-Up Arrow 7"/>
          <p:cNvSpPr/>
          <p:nvPr/>
        </p:nvSpPr>
        <p:spPr>
          <a:xfrm rot="5400000">
            <a:off x="935596" y="2168860"/>
            <a:ext cx="79208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Bent-Up Arrow 8"/>
          <p:cNvSpPr/>
          <p:nvPr/>
        </p:nvSpPr>
        <p:spPr>
          <a:xfrm rot="5400000">
            <a:off x="827584" y="4221088"/>
            <a:ext cx="86409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63942" y="44624"/>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331640" y="1340768"/>
            <a:ext cx="7560840" cy="122413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Menzahirkan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syiar</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Islam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serta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sentiasa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iltizam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hukum-hukum</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peraturan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syariat</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331640" y="2636912"/>
            <a:ext cx="7560840" cy="1656184"/>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berkomunikasi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dengan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anak-anak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berasaskan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kaedah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pendidikan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Nabawi</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Snip Same Side Corner Rectangle 5"/>
          <p:cNvSpPr/>
          <p:nvPr/>
        </p:nvSpPr>
        <p:spPr>
          <a:xfrm>
            <a:off x="1259632" y="4365104"/>
            <a:ext cx="7704856" cy="1656184"/>
          </a:xfrm>
          <a:prstGeom prst="snip2SameRect">
            <a:avLst>
              <a:gd name="adj1" fmla="val 10248"/>
              <a:gd name="adj2" fmla="val 10862"/>
            </a:avLst>
          </a:prstGeom>
          <a:solidFill>
            <a:schemeClr val="accent2">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Perlu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dididik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menghormati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ibu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bapa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menyayangi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setiap</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7" name="Pentagon 6"/>
          <p:cNvSpPr/>
          <p:nvPr/>
        </p:nvSpPr>
        <p:spPr>
          <a:xfrm>
            <a:off x="323528" y="1412776"/>
            <a:ext cx="936104" cy="1224136"/>
          </a:xfrm>
          <a:prstGeom prst="homePlate">
            <a:avLst>
              <a:gd name="adj" fmla="val 61706"/>
            </a:avLst>
          </a:prstGeom>
          <a:solidFill>
            <a:srgbClr val="7030A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2</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8" name="Bent-Up Arrow 7"/>
          <p:cNvSpPr/>
          <p:nvPr/>
        </p:nvSpPr>
        <p:spPr>
          <a:xfrm rot="5400000">
            <a:off x="935596" y="2240868"/>
            <a:ext cx="79208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Bent-Up Arrow 8"/>
          <p:cNvSpPr/>
          <p:nvPr/>
        </p:nvSpPr>
        <p:spPr>
          <a:xfrm rot="5400000">
            <a:off x="827584" y="3861048"/>
            <a:ext cx="864096"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63942" y="116632"/>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331640" y="1772816"/>
            <a:ext cx="7560840" cy="122413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Menghindari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kekerasan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penderaan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fizikal</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mental. </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331640" y="3356992"/>
            <a:ext cx="7560840" cy="1656184"/>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Jauhi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celaan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penghinaan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unsur-unsur</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memperlekehkan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sesama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anggota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walaupun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bertujuan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membetulkan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kesilapan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mendidik</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t>
            </a:r>
          </a:p>
        </p:txBody>
      </p:sp>
      <p:sp>
        <p:nvSpPr>
          <p:cNvPr id="6" name="Pentagon 5"/>
          <p:cNvSpPr/>
          <p:nvPr/>
        </p:nvSpPr>
        <p:spPr>
          <a:xfrm>
            <a:off x="323528" y="1844824"/>
            <a:ext cx="936104" cy="1224136"/>
          </a:xfrm>
          <a:prstGeom prst="homePlate">
            <a:avLst>
              <a:gd name="adj" fmla="val 61706"/>
            </a:avLst>
          </a:prstGeom>
          <a:solidFill>
            <a:srgbClr val="00B05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3</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Bent-Up Arrow 6"/>
          <p:cNvSpPr/>
          <p:nvPr/>
        </p:nvSpPr>
        <p:spPr>
          <a:xfrm rot="5400000">
            <a:off x="935596" y="2672916"/>
            <a:ext cx="79208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363942" y="37073"/>
            <a:ext cx="8600546" cy="1015663"/>
          </a:xfrm>
          <a:prstGeom prst="rect">
            <a:avLst/>
          </a:prstGeom>
        </p:spPr>
        <p:txBody>
          <a:bodyPr wrap="square">
            <a:spAutoFit/>
          </a:bodyPr>
          <a:lstStyle/>
          <a:p>
            <a:pPr algn="ct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Langkah</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untuk</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membina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a:t>
            </a:r>
            <a:r>
              <a:rPr lang="en-US" sz="3000" b="1"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t>
            </a:r>
            <a:r>
              <a:rPr lang="en-US" sz="3000" b="1"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Sakinah</a:t>
            </a:r>
            <a:endParaRPr lang="en-US" sz="3000" b="1" dirty="0">
              <a:ln>
                <a:solidFill>
                  <a:sysClr val="windowText" lastClr="000000"/>
                </a:solidFill>
              </a:ln>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Snip Same Side Corner Rectangle 3"/>
          <p:cNvSpPr/>
          <p:nvPr/>
        </p:nvSpPr>
        <p:spPr>
          <a:xfrm>
            <a:off x="1331640" y="1628800"/>
            <a:ext cx="7560840" cy="1224136"/>
          </a:xfrm>
          <a:prstGeom prst="snip2SameRect">
            <a:avLst>
              <a:gd name="adj1" fmla="val 10248"/>
              <a:gd name="adj2" fmla="val 10862"/>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path path="circle">
              <a:fillToRect l="50000" t="50000" r="50000" b="50000"/>
            </a:path>
            <a:tileRect/>
          </a:gra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Memastikan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keikhlasan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asas</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hubungan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pasangan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ahli</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2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2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endParaRPr lang="ms-MY" sz="2200" b="1"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Snip Same Side Corner Rectangle 4"/>
          <p:cNvSpPr/>
          <p:nvPr/>
        </p:nvSpPr>
        <p:spPr>
          <a:xfrm>
            <a:off x="1331640" y="3212976"/>
            <a:ext cx="7560840" cy="1656184"/>
          </a:xfrm>
          <a:prstGeom prst="snip2SameRect">
            <a:avLst>
              <a:gd name="adj1" fmla="val 10248"/>
              <a:gd name="adj2" fmla="val 10862"/>
            </a:avLst>
          </a:prstGeom>
          <a:solidFill>
            <a:schemeClr val="accent3">
              <a:lumMod val="75000"/>
            </a:schemeClr>
          </a:solidFill>
          <a:ln w="28575">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Yakin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bahawa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keredhaanNya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sisi</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keluarga</a:t>
            </a:r>
            <a:r>
              <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as-</a:t>
            </a:r>
            <a:r>
              <a:rPr lang="en-US" sz="2400" b="1"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Sakinah</a:t>
            </a:r>
            <a:endParaRPr lang="en-US" sz="2400" b="1"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Pentagon 5"/>
          <p:cNvSpPr/>
          <p:nvPr/>
        </p:nvSpPr>
        <p:spPr>
          <a:xfrm>
            <a:off x="323528" y="1700808"/>
            <a:ext cx="936104" cy="1224136"/>
          </a:xfrm>
          <a:prstGeom prst="homePlate">
            <a:avLst>
              <a:gd name="adj" fmla="val 61706"/>
            </a:avLst>
          </a:prstGeom>
          <a:solidFill>
            <a:srgbClr val="7030A0">
              <a:alpha val="79000"/>
            </a:srgbClr>
          </a:solidFill>
          <a:ln w="57150">
            <a:solidFill>
              <a:schemeClr val="tx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4</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a:p>
            <a:pPr algn="ctr">
              <a:defRPr/>
            </a:pPr>
            <a:endParaRPr lang="en-US" sz="3600" dirty="0">
              <a:ln w="9525" cmpd="sng">
                <a:solidFill>
                  <a:schemeClr val="tx1"/>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7" name="Bent-Up Arrow 6"/>
          <p:cNvSpPr/>
          <p:nvPr/>
        </p:nvSpPr>
        <p:spPr>
          <a:xfrm rot="5400000">
            <a:off x="935596" y="2528900"/>
            <a:ext cx="792088" cy="864096"/>
          </a:xfrm>
          <a:prstGeom prst="bentUpArrow">
            <a:avLst/>
          </a:prstGeom>
          <a:solidFill>
            <a:schemeClr val="bg1"/>
          </a:solidFill>
          <a:ln w="38100">
            <a:solidFill>
              <a:srgbClr val="451EB2"/>
            </a:solidFill>
          </a:ln>
          <a:effectLst>
            <a:glow rad="101600">
              <a:srgbClr val="7030A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116632"/>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an-</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Nisa</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19</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886277"/>
            <a:ext cx="9144000" cy="2862322"/>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 yang beriman, Halal bagi kamu mewarisi wanita-wanita dengan jalan paksaan, dan janganlah kamu menyusahkan mereka kerana ingin mengambil balik sebahagian dari apa yang telah kamu berikan kepadanya, kecuali mereka melakukan perbuatan keji yang nyata. Dan bergaullah dengan mereka secara baik. Kemudian jika kamu bencikan mereka, kerana mungkin kamu bencikan sesuatu, sedang Allah hendak menjadikan pada apa yang kamu benci itu kebaikan yang banyak (untuk kamu).” </a:t>
            </a:r>
            <a:endParaRPr lang="en-US" sz="2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0" y="1352685"/>
            <a:ext cx="9144000" cy="2554545"/>
          </a:xfrm>
          <a:prstGeom prst="rect">
            <a:avLst/>
          </a:prstGeom>
          <a:noFill/>
        </p:spPr>
        <p:txBody>
          <a:bodyPr wrap="square">
            <a:spAutoFit/>
          </a:bodyPr>
          <a:lstStyle/>
          <a:p>
            <a:pPr algn="ctr" rtl="1">
              <a:defRPr/>
            </a:pPr>
            <a:r>
              <a:rPr lang="ar-EG" sz="4000" b="1" kern="0" dirty="0" smtClean="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يَا أَيُّهَا الَّذِينَ آمَنُواْ لاَ يَحِلُّ لَكُمْ أَن تَرِثُواْ النِّسَاء كَرْهًا وَلاَ تَعْضُلُوهُنَّ لِتَذْهَبُواْ بِبَعْضِ مَا آتَيْتُمُوهُنَّ إِلاَّ أَن يَأْتِينَ بِفَاحِشَةٍ مُّبَيِّنَةٍ وَعَاشِرُوهُنَّ بِالْمَعْرُوفِ فَإِن كَرِهْتُمُوهُنَّ فَعَسَى أَن تَكْرَهُواْ شَيْئًا وَيَجْعَلَ اللّهُ فِيهِ خَيْرًا كَثِيرًا</a:t>
            </a:r>
            <a:endParaRPr lang="en-MY" sz="40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484040"/>
            <a:ext cx="9144000" cy="4154984"/>
          </a:xfrm>
          <a:prstGeom prst="rect">
            <a:avLst/>
          </a:prstGeom>
          <a:solidFill>
            <a:schemeClr val="tx1">
              <a:alpha val="28000"/>
            </a:schemeClr>
          </a:solidFill>
        </p:spPr>
        <p:txBody>
          <a:bodyPr wrap="square">
            <a:spAutoFit/>
          </a:bodyPr>
          <a:lstStyle/>
          <a:p>
            <a:pPr lvl="0" algn="ctr" rtl="1" fontAlgn="base">
              <a:spcBef>
                <a:spcPct val="0"/>
              </a:spcBef>
              <a:spcAft>
                <a:spcPct val="0"/>
              </a:spcAft>
              <a:tabLst>
                <a:tab pos="876300" algn="r"/>
                <a:tab pos="933450" algn="r"/>
                <a:tab pos="1047750" algn="r"/>
                <a:tab pos="1162050" algn="r"/>
                <a:tab pos="1447800" algn="r"/>
                <a:tab pos="1619250" algn="r"/>
                <a:tab pos="1790700" algn="r"/>
                <a:tab pos="2019300" algn="r"/>
                <a:tab pos="2286000" algn="r"/>
                <a:tab pos="2419350" algn="r"/>
                <a:tab pos="2819400" algn="r"/>
                <a:tab pos="2933700" algn="r"/>
                <a:tab pos="3219450" algn="r"/>
                <a:tab pos="3733800" algn="r"/>
              </a:tabLst>
            </a:pPr>
            <a:r>
              <a:rPr lang="ar-EG"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بِالْقُرْءَانِ الْعَظِيْمِ، وَنَفَعَنِى وَإِيَّاكُمْ بِمَا فِيْهِ مِنَ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فَيَا فَوْزَ الْمُسْتَغْفِرِيْنَ، وَياَ نَجَاةَ التَّائِبِينَ.</a:t>
            </a:r>
            <a:endParaRPr lang="ar-SA" sz="3600" dirty="0" smtClean="0">
              <a:solidFill>
                <a:srgbClr val="FFFF00"/>
              </a:solidFill>
              <a:effectLst>
                <a:glow rad="101600">
                  <a:schemeClr val="tx1">
                    <a:alpha val="60000"/>
                  </a:schemeClr>
                </a:glow>
                <a:outerShdw blurRad="38100" dist="38100" dir="2700000" algn="tl">
                  <a:srgbClr val="000000">
                    <a:alpha val="43137"/>
                  </a:srgbClr>
                </a:outerShdw>
              </a:effectLst>
              <a:latin typeface="Arial" pitchFamily="34" charset="0"/>
              <a:cs typeface="Traditional Arabic" pitchFamily="2" charset="-78"/>
            </a:endParaRPr>
          </a:p>
        </p:txBody>
      </p:sp>
      <p:sp>
        <p:nvSpPr>
          <p:cNvPr id="4" name="AutoShape 9"/>
          <p:cNvSpPr>
            <a:spLocks noChangeArrowheads="1"/>
          </p:cNvSpPr>
          <p:nvPr/>
        </p:nvSpPr>
        <p:spPr bwMode="auto">
          <a:xfrm>
            <a:off x="228600" y="188640"/>
            <a:ext cx="2571776" cy="842986"/>
          </a:xfrm>
          <a:prstGeom prst="roundRect">
            <a:avLst>
              <a:gd name="adj" fmla="val 16667"/>
            </a:avLst>
          </a:prstGeom>
          <a:solidFill>
            <a:schemeClr val="accent6">
              <a:lumMod val="75000"/>
            </a:scheme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fontAlgn="auto">
              <a:spcBef>
                <a:spcPts val="0"/>
              </a:spcBef>
              <a:spcAft>
                <a:spcPts val="0"/>
              </a:spcAft>
              <a:defRPr/>
            </a:pP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PENUTUP</a:t>
            </a: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33400" y="1219200"/>
            <a:ext cx="8153400" cy="5078313"/>
          </a:xfrm>
          <a:prstGeom prst="rect">
            <a:avLst/>
          </a:prstGeom>
          <a:noFill/>
        </p:spPr>
        <p:txBody>
          <a:bodyPr wrap="square">
            <a:spAutoFit/>
          </a:bodyPr>
          <a:lstStyle/>
          <a:p>
            <a:pPr algn="r">
              <a:defRPr/>
            </a:pP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Yang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p>
          <a:p>
            <a:pPr algn="r">
              <a:defRPr/>
            </a:pP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Di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endPar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600" b="1" dirty="0"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6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r">
              <a:defRPr/>
            </a:pPr>
            <a:r>
              <a:rPr lang="en-US" sz="3600" b="1" dirty="0" err="1" smtClean="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6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5" name="Rectangle 4"/>
          <p:cNvSpPr/>
          <p:nvPr/>
        </p:nvSpPr>
        <p:spPr>
          <a:xfrm>
            <a:off x="0" y="282339"/>
            <a:ext cx="9144000"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wrap="square">
            <a:spAutoFit/>
          </a:bodyPr>
          <a:lstStyle/>
          <a:p>
            <a:pPr algn="ctr">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smtClean="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 xmlns:p14="http://schemas.microsoft.com/office/powerpoint/2010/main" val="23859743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35454" cy="6858000"/>
          </a:xfrm>
          <a:prstGeom prst="rect">
            <a:avLst/>
          </a:prstGeom>
          <a:noFill/>
          <a:ln w="9525" algn="in">
            <a:noFill/>
            <a:miter lim="800000"/>
            <a:headEnd/>
            <a:tailEnd/>
          </a:ln>
          <a:effectLst/>
        </p:spPr>
      </p:pic>
    </p:spTree>
    <p:extLst>
      <p:ext uri="{BB962C8B-B14F-4D97-AF65-F5344CB8AC3E}">
        <p14:creationId xmlns="" xmlns:p14="http://schemas.microsoft.com/office/powerpoint/2010/main" val="2043441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0" y="1834432"/>
            <a:ext cx="9144000" cy="2400657"/>
          </a:xfrm>
          <a:prstGeom prst="rect">
            <a:avLst/>
          </a:prstGeom>
          <a:noFill/>
        </p:spPr>
        <p:txBody>
          <a:bodyPr wrap="square">
            <a:spAutoFit/>
          </a:bodyPr>
          <a:lstStyle/>
          <a:p>
            <a:pPr algn="ctr" fontAlgn="auto">
              <a:spcBef>
                <a:spcPts val="0"/>
              </a:spcBef>
              <a:spcAft>
                <a:spcPts val="0"/>
              </a:spcAft>
              <a:defRPr/>
            </a:pPr>
            <a:r>
              <a:rPr lang="ar-SA" sz="150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rPr>
              <a:t>الْحَمْدُ ِللهِ</a:t>
            </a:r>
            <a:endParaRPr lang="en-US" sz="15000" b="1" dirty="0">
              <a:ln w="3175" cmpd="sng">
                <a:solidFill>
                  <a:schemeClr val="tx1"/>
                </a:solidFill>
                <a:prstDash val="solid"/>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0" y="4690944"/>
            <a:ext cx="9144000" cy="1200329"/>
          </a:xfrm>
          <a:prstGeom prst="rect">
            <a:avLst/>
          </a:prstGeom>
          <a:solidFill>
            <a:srgbClr val="00B0F0">
              <a:alpha val="53000"/>
            </a:srgbClr>
          </a:solidFill>
          <a:ln w="57150">
            <a:noFill/>
          </a:ln>
        </p:spPr>
        <p:txBody>
          <a:bodyPr wrap="square">
            <a:spAutoFit/>
          </a:bodyPr>
          <a:lstStyle/>
          <a:p>
            <a:pPr algn="ctr" fontAlgn="auto">
              <a:spcBef>
                <a:spcPts val="0"/>
              </a:spcBef>
              <a:spcAft>
                <a:spcPts val="0"/>
              </a:spcAft>
              <a:defRPr/>
            </a:pPr>
            <a:r>
              <a:rPr lang="en-US" sz="3600" b="1" dirty="0" err="1">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Segala</a:t>
            </a:r>
            <a:r>
              <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puji-pujian</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hanya</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600" b="1" dirty="0" err="1"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a:t>
            </a: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ar-SA"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n-US" sz="3600" b="1" dirty="0" smtClean="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 S.W.T.</a:t>
            </a:r>
            <a:endParaRPr lang="en-US" sz="3600" b="1" dirty="0">
              <a:ln w="1841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260648"/>
            <a:ext cx="792961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14400" y="348208"/>
            <a:ext cx="7358018" cy="584775"/>
          </a:xfrm>
          <a:prstGeom prst="rect">
            <a:avLst/>
          </a:prstGeom>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4" name="Rectangle 3"/>
          <p:cNvSpPr/>
          <p:nvPr/>
        </p:nvSpPr>
        <p:spPr>
          <a:xfrm>
            <a:off x="0" y="1710292"/>
            <a:ext cx="9144000" cy="1862048"/>
          </a:xfrm>
          <a:prstGeom prst="rect">
            <a:avLst/>
          </a:prstGeom>
          <a:noFill/>
        </p:spPr>
        <p:txBody>
          <a:bodyPr wrap="square">
            <a:spAutoFit/>
          </a:bodyPr>
          <a:lstStyle/>
          <a:p>
            <a:pPr algn="ctr" rtl="1" fontAlgn="auto">
              <a:spcBef>
                <a:spcPts val="0"/>
              </a:spcBef>
              <a:spcAft>
                <a:spcPts val="0"/>
              </a:spcAft>
              <a:defRPr/>
            </a:pPr>
            <a:r>
              <a:rPr lang="ar-SA" sz="11500" b="1" dirty="0" smtClean="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1500" b="1" dirty="0">
              <a:ln w="3175" cmpd="sng">
                <a:solidFill>
                  <a:schemeClr val="tx1"/>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0" y="3977769"/>
            <a:ext cx="9144000" cy="1323439"/>
          </a:xfrm>
          <a:prstGeom prst="rect">
            <a:avLst/>
          </a:prstGeom>
          <a:solidFill>
            <a:srgbClr val="00B0F0">
              <a:alpha val="38000"/>
            </a:srgbClr>
          </a:solid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0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85720" y="306818"/>
            <a:ext cx="847728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82536"/>
            <a:ext cx="9144000" cy="1938992"/>
          </a:xfrm>
          <a:prstGeom prst="rect">
            <a:avLst/>
          </a:prstGeom>
          <a:solidFill>
            <a:schemeClr val="accent6">
              <a:lumMod val="75000"/>
              <a:alpha val="22000"/>
            </a:schemeClr>
          </a:solidFill>
          <a:ln>
            <a:noFill/>
          </a:ln>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وَحْدَهُ لاشَرِيكَ لَه، </a:t>
            </a:r>
            <a:endParaRPr lang="en-US"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46527"/>
            <a:ext cx="9144000" cy="2246769"/>
          </a:xfrm>
          <a:prstGeom prst="rect">
            <a:avLst/>
          </a:prstGeom>
          <a:solidFill>
            <a:srgbClr val="00B0F0">
              <a:alpha val="45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kami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116632"/>
            <a:ext cx="76533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716832"/>
            <a:ext cx="9144000" cy="1754326"/>
          </a:xfrm>
          <a:prstGeom prst="rect">
            <a:avLst/>
          </a:prstGeom>
          <a:solidFill>
            <a:schemeClr val="accent6">
              <a:lumMod val="75000"/>
              <a:alpha val="43000"/>
            </a:schemeClr>
          </a:solidFill>
        </p:spPr>
        <p:txBody>
          <a:bodyPr wrap="square">
            <a:spAutoFit/>
          </a:bodyPr>
          <a:lstStyle/>
          <a:p>
            <a:pPr algn="ctr" rtl="1"/>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سَيِّدِنَا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مُحَمَّدٍ</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en-US"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وَعَلَى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آلِهِ </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ص</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بِهِ </a:t>
            </a: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أَجْمَعِيْنَ</a:t>
            </a:r>
            <a:r>
              <a:rPr lang="ar-EG"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5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02850"/>
            <a:ext cx="9144000" cy="2062103"/>
          </a:xfrm>
          <a:prstGeom prst="rect">
            <a:avLst/>
          </a:prstGeom>
          <a:solidFill>
            <a:srgbClr val="00B0F0">
              <a:alpha val="35000"/>
            </a:srgbClr>
          </a:solidFill>
          <a:ln w="57150">
            <a:noFill/>
          </a:ln>
        </p:spPr>
        <p:txBody>
          <a:bodyPr wrap="square">
            <a:spAutoFit/>
          </a:bodyPr>
          <a:lstStyle/>
          <a:p>
            <a:pPr algn="ctr">
              <a:defRPr/>
            </a:pP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32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32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32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600200" y="260648"/>
            <a:ext cx="6000792"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TextBox 3"/>
          <p:cNvSpPr txBox="1"/>
          <p:nvPr/>
        </p:nvSpPr>
        <p:spPr>
          <a:xfrm>
            <a:off x="0" y="3917374"/>
            <a:ext cx="9144000" cy="2246769"/>
          </a:xfrm>
          <a:prstGeom prst="rect">
            <a:avLst/>
          </a:prstGeom>
          <a:solidFill>
            <a:srgbClr val="00B0F0">
              <a:alpha val="39000"/>
            </a:srgbClr>
          </a:solidFill>
          <a:ln w="57150">
            <a:noFill/>
          </a:ln>
        </p:spPr>
        <p:txBody>
          <a:bodyPr wrap="square">
            <a:spAutoFit/>
          </a:bodyPr>
          <a:lstStyle/>
          <a:p>
            <a:pPr algn="ctr">
              <a:defRPr/>
            </a:pP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Allah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pasti</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membantu</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dalam</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urusan</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melakukan</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kebaikan</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memelihara</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saudara-saudara</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daripada</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terlibat</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perkara</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dilarang</a:t>
            </a:r>
            <a:r>
              <a:rPr lang="en-US" sz="2800" b="1" dirty="0" smtClean="0">
                <a:ln w="1841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0" y="1746682"/>
            <a:ext cx="9144000" cy="1754326"/>
          </a:xfrm>
          <a:prstGeom prst="rect">
            <a:avLst/>
          </a:prstGeom>
          <a:solidFill>
            <a:schemeClr val="accent6">
              <a:lumMod val="75000"/>
              <a:alpha val="24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يُعِنْكُمْ عَلَى فِعْلِ الْخَيْرَاتِ وَيَحْفَظْكُمْ مِنْ جَمِيْعِ الْمَحْظُوْرَاتِ.</a:t>
            </a:r>
            <a:endParaRPr lang="en-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0" b="-24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2270540"/>
            <a:ext cx="8830566" cy="2526612"/>
          </a:xfrm>
          <a:prstGeom prst="rect">
            <a:avLst/>
          </a:prstGeom>
          <a:noFill/>
          <a:ln w="9525">
            <a:noFill/>
            <a:miter lim="800000"/>
            <a:headEnd/>
            <a:tailEnd/>
          </a:ln>
        </p:spPr>
      </p:pic>
      <p:sp>
        <p:nvSpPr>
          <p:cNvPr id="6" name="TextBox 5"/>
          <p:cNvSpPr txBox="1"/>
          <p:nvPr/>
        </p:nvSpPr>
        <p:spPr>
          <a:xfrm>
            <a:off x="5759740"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81128"/>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2376263"/>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Mengenang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jasa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r</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asul</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kesayangan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nabi</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Muhammad SAW  yang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berjuang</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membawa</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2200" dirty="0" err="1"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ajaran</a:t>
            </a:r>
            <a:r>
              <a:rPr lang="en-US" sz="2200" dirty="0" smtClean="0">
                <a:ln w="6350" cmpd="sng">
                  <a:solidFill>
                    <a:prstClr val="black"/>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Islam. </a:t>
            </a:r>
            <a:r>
              <a:rPr lang="en-US" sz="2200" dirty="0" err="1"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dan</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salam</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kepada</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Rasulullah</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r>
              <a:rPr lang="en-US" sz="2200" dirty="0" err="1">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s.a.w</a:t>
            </a:r>
            <a:r>
              <a:rPr lang="en-US" sz="2200" dirty="0">
                <a:ln w="18415" cmpd="sng">
                  <a:noFill/>
                  <a:prstDash val="solid"/>
                </a:ln>
                <a:solidFill>
                  <a:srgbClr val="FF0000"/>
                </a:solidFill>
                <a:effectLst>
                  <a:glow rad="101600">
                    <a:prstClr val="black">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xmlns="" val="229670559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0000" b="-20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17607226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611560" y="3856980"/>
            <a:ext cx="8014500" cy="2308324"/>
          </a:xfrm>
          <a:prstGeom prst="rect">
            <a:avLst/>
          </a:prstGeom>
          <a:solidFill>
            <a:schemeClr val="tx1">
              <a:alpha val="58000"/>
            </a:schemeClr>
          </a:solidFill>
        </p:spPr>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Yang </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ng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611560" y="1552724"/>
            <a:ext cx="7992888" cy="2308324"/>
          </a:xfrm>
          <a:prstGeom prst="rect">
            <a:avLst/>
          </a:prstGeom>
          <a:solidFill>
            <a:schemeClr val="accent5">
              <a:lumMod val="50000"/>
              <a:alpha val="46000"/>
            </a:schemeClr>
          </a:solidFill>
        </p:spPr>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940518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179512" y="1556792"/>
            <a:ext cx="8784976" cy="2123658"/>
          </a:xfrm>
          <a:prstGeom prst="rect">
            <a:avLst/>
          </a:prstGeom>
          <a:solidFill>
            <a:schemeClr val="accent5">
              <a:lumMod val="50000"/>
              <a:alpha val="40000"/>
            </a:schemeClr>
          </a:solidFill>
        </p:spPr>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645024"/>
            <a:ext cx="8712968" cy="2677656"/>
          </a:xfrm>
          <a:prstGeom prst="rect">
            <a:avLst/>
          </a:prstGeom>
          <a:solidFill>
            <a:schemeClr val="bg2">
              <a:lumMod val="25000"/>
              <a:alpha val="43000"/>
            </a:schemeClr>
          </a:solidFill>
        </p:spPr>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xmlns="" val="3076012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4061448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xmlns="" val="1460502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666696" y="188640"/>
            <a:ext cx="7715304"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7" name="Rectangle 6"/>
          <p:cNvSpPr/>
          <p:nvPr/>
        </p:nvSpPr>
        <p:spPr>
          <a:xfrm>
            <a:off x="0" y="1778040"/>
            <a:ext cx="9144000" cy="1938992"/>
          </a:xfrm>
          <a:prstGeom prst="rect">
            <a:avLst/>
          </a:prstGeom>
          <a:solidFill>
            <a:schemeClr val="accent6">
              <a:lumMod val="50000"/>
              <a:alpha val="27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لآ إِلَهَ إِلاَّ اللهُ وَحْدَهُ لاَ شَرِيْكَ لَهُ، </a:t>
            </a:r>
            <a:r>
              <a:rPr lang="ar-EG"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8" name="TextBox 7"/>
          <p:cNvSpPr txBox="1"/>
          <p:nvPr/>
        </p:nvSpPr>
        <p:spPr>
          <a:xfrm>
            <a:off x="0" y="4204826"/>
            <a:ext cx="9144000" cy="2246769"/>
          </a:xfrm>
          <a:prstGeom prst="rect">
            <a:avLst/>
          </a:prstGeom>
          <a:solidFill>
            <a:srgbClr val="00B0F0">
              <a:alpha val="51000"/>
            </a:srgbClr>
          </a:solid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itu</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1"/>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txBody>
          <a:bodyPr wrap="square">
            <a:spAutoFit/>
          </a:bodyPr>
          <a:lstStyle/>
          <a:p>
            <a:pPr algn="ctr" eaLnBrk="0" hangingPunct="0">
              <a:defRPr/>
            </a:pP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srgbClr val="FFC000"/>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xmlns="" val="2198079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5496" y="1170344"/>
            <a:ext cx="8915400" cy="5715040"/>
          </a:xfrm>
          <a:prstGeom prst="rect">
            <a:avLst/>
          </a:prstGeom>
          <a:noFill/>
          <a:ln w="76200" cmpd="tri">
            <a:noFill/>
            <a:miter lim="800000"/>
            <a:headEnd/>
            <a:tailEnd/>
          </a:ln>
        </p:spPr>
        <p:txBody>
          <a:bodyPr/>
          <a:lstStyle/>
          <a:p>
            <a:pPr marL="419100" indent="-382588" algn="ctr" eaLnBrk="0" hangingPunct="0">
              <a:lnSpc>
                <a:spcPct val="90000"/>
              </a:lnSpc>
              <a:defRPr/>
            </a:pPr>
            <a:r>
              <a:rPr lang="en-US" sz="3000" b="1" i="1" dirty="0">
                <a:ln w="19050">
                  <a:solidFill>
                    <a:prstClr val="black"/>
                  </a:solidFill>
                </a:ln>
                <a:solidFill>
                  <a:srgbClr val="FFFF00"/>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srgbClr val="FFC000"/>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xmlns="" val="19098500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9164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28610" y="188640"/>
            <a:ext cx="750099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02666"/>
            <a:ext cx="9144000" cy="1754326"/>
          </a:xfrm>
          <a:prstGeom prst="rect">
            <a:avLst/>
          </a:prstGeom>
          <a:solidFill>
            <a:schemeClr val="accent6">
              <a:lumMod val="75000"/>
              <a:alpha val="20000"/>
            </a:schemeClr>
          </a:solidFill>
        </p:spPr>
        <p:txBody>
          <a:bodyPr wrap="square">
            <a:spAutoFit/>
          </a:bodyPr>
          <a:lstStyle/>
          <a:p>
            <a:pPr lvl="0" algn="ctr" rtl="1" fontAlgn="base">
              <a:spcBef>
                <a:spcPct val="0"/>
              </a:spcBef>
              <a:spcAft>
                <a:spcPct val="0"/>
              </a:spcAft>
            </a:pPr>
            <a:r>
              <a:rPr lang="ar-EG"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ءَالِهِ وَصَحْبِهِ.</a:t>
            </a:r>
            <a:endParaRPr lang="ar-EG" sz="5400"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4505130"/>
            <a:ext cx="9144000" cy="1384995"/>
          </a:xfrm>
          <a:prstGeom prst="rect">
            <a:avLst/>
          </a:prstGeom>
          <a:solidFill>
            <a:srgbClr val="00B0F0">
              <a:alpha val="52000"/>
            </a:srgbClr>
          </a:solidFill>
          <a:ln w="57150">
            <a:noFill/>
          </a:ln>
        </p:spPr>
        <p:txBody>
          <a:bodyPr wrap="square">
            <a:spAutoFit/>
          </a:bodyPr>
          <a:lstStyle/>
          <a:p>
            <a:pPr algn="ctr">
              <a:defRPr/>
            </a:pP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b="1" dirty="0" err="1"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b="1" dirty="0" smtClean="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b="1" dirty="0">
              <a:ln w="9525" cmpd="sng">
                <a:solidFill>
                  <a:sysClr val="windowText" lastClr="000000"/>
                </a:solidFill>
                <a:prstDash val="solid"/>
              </a:ln>
              <a:solidFill>
                <a:prstClr val="white"/>
              </a:solidFill>
              <a:effectLst>
                <a:glow rad="101600">
                  <a:prstClr val="black">
                    <a:alpha val="60000"/>
                  </a:prst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1295400" y="260648"/>
            <a:ext cx="6858048"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Wasiat</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Taqwa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32" y="2073622"/>
            <a:ext cx="9144032" cy="923330"/>
          </a:xfrm>
          <a:prstGeom prst="rect">
            <a:avLst/>
          </a:prstGeom>
          <a:solidFill>
            <a:schemeClr val="accent6">
              <a:lumMod val="50000"/>
              <a:alpha val="27000"/>
            </a:scheme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بِفِعْل ِمَا أَمَرَكُمْ وَتَرْكِ مَا نَهَاكُمْ عَنْهُ</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0" y="4149080"/>
            <a:ext cx="9144000" cy="1246495"/>
          </a:xfrm>
          <a:prstGeom prst="rect">
            <a:avLst/>
          </a:prstGeom>
          <a:solidFill>
            <a:srgbClr val="00B0F0">
              <a:alpha val="43000"/>
            </a:srgbClr>
          </a:solidFill>
          <a:ln w="57150">
            <a:noFill/>
          </a:ln>
        </p:spPr>
        <p:txBody>
          <a:bodyPr wrap="square">
            <a:spAutoFit/>
          </a:bodyPr>
          <a:lstStyle/>
          <a:p>
            <a:pPr algn="ctr" fontAlgn="auto">
              <a:spcBef>
                <a:spcPts val="0"/>
              </a:spcBef>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Bertaqwalah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kamu</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kepada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Allah</a:t>
            </a:r>
            <a:r>
              <a:rPr lang="ar-SA"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dengan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melakukan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apa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disuruh</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Nya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meninggalkan</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apa</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 yang </a:t>
            </a:r>
            <a:r>
              <a:rPr lang="en-US" sz="25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dilarang</a:t>
            </a:r>
            <a:r>
              <a:rPr lang="en-US" sz="25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rPr>
              <a:t>.</a:t>
            </a:r>
            <a:endParaRPr lang="en-GB" sz="2500" b="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a typeface="Arial Unicode MS" pitchFamily="34" charset="-128"/>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8385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AutoShape 9"/>
          <p:cNvSpPr>
            <a:spLocks noChangeArrowheads="1"/>
          </p:cNvSpPr>
          <p:nvPr/>
        </p:nvSpPr>
        <p:spPr bwMode="auto">
          <a:xfrm>
            <a:off x="899592" y="3429000"/>
            <a:ext cx="7786742" cy="2269927"/>
          </a:xfrm>
          <a:prstGeom prst="roundRect">
            <a:avLst>
              <a:gd name="adj" fmla="val 16667"/>
            </a:avLst>
          </a:prstGeom>
          <a:solidFill>
            <a:srgbClr val="B907A4">
              <a:alpha val="51000"/>
            </a:srgbClr>
          </a:solidFill>
          <a:ln w="38100">
            <a:solidFill>
              <a:schemeClr val="bg1"/>
            </a:solidFill>
            <a:round/>
            <a:headEnd/>
            <a:tailEnd/>
          </a:ln>
          <a:effectLst>
            <a:glow rad="101600">
              <a:schemeClr val="tx1">
                <a:alpha val="60000"/>
              </a:schemeClr>
            </a:glow>
            <a:prstShdw prst="shdw17" dist="17961" dir="2700000">
              <a:schemeClr val="bg1">
                <a:gamma/>
                <a:shade val="60000"/>
                <a:invGamma/>
              </a:schemeClr>
            </a:prstShdw>
          </a:effectLst>
        </p:spPr>
        <p:txBody>
          <a:bodyPr wrap="none" anchor="ctr"/>
          <a:lstStyle/>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Memastikan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iri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terselamat</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penderitaan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hidup</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dunia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sebab-sebab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yang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menjerumus</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mereka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p>
          <a:p>
            <a:pPr algn="ctr">
              <a:defRPr/>
            </a:pP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alam</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azab</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neraka</a:t>
            </a:r>
            <a:r>
              <a:rPr lang="en-US" sz="24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t>
            </a:r>
            <a:endParaRPr lang="en-US" sz="2400" i="1"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4" name="Rectangle 3"/>
          <p:cNvSpPr/>
          <p:nvPr/>
        </p:nvSpPr>
        <p:spPr>
          <a:xfrm>
            <a:off x="142844" y="44624"/>
            <a:ext cx="8820472" cy="1015663"/>
          </a:xfrm>
          <a:prstGeom prst="rect">
            <a:avLst/>
          </a:prstGeom>
        </p:spPr>
        <p:txBody>
          <a:bodyPr wrap="square">
            <a:spAutoFit/>
          </a:bodyPr>
          <a:lstStyle/>
          <a:p>
            <a:pPr algn="ct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Tanggungjawab</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elindungi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diri</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daripada</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penderitaan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3000" b="1"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3000" b="1"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azab</a:t>
            </a:r>
            <a:endParaRPr lang="en-MY" sz="3000" b="1" dirty="0"/>
          </a:p>
        </p:txBody>
      </p:sp>
      <p:sp>
        <p:nvSpPr>
          <p:cNvPr id="5" name="Explosion 1 4"/>
          <p:cNvSpPr/>
          <p:nvPr/>
        </p:nvSpPr>
        <p:spPr>
          <a:xfrm rot="21344794">
            <a:off x="309776" y="1356201"/>
            <a:ext cx="4852040" cy="1751089"/>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Ketua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p>
        </p:txBody>
      </p:sp>
      <p:sp>
        <p:nvSpPr>
          <p:cNvPr id="6" name="Bent-Up Arrow 5"/>
          <p:cNvSpPr/>
          <p:nvPr/>
        </p:nvSpPr>
        <p:spPr>
          <a:xfrm rot="5400000">
            <a:off x="1799692" y="2672916"/>
            <a:ext cx="936104" cy="1152128"/>
          </a:xfrm>
          <a:prstGeom prst="ben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714348" y="44624"/>
            <a:ext cx="7643866"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Tahrim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6</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600572"/>
            <a:ext cx="9144000" cy="3046988"/>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Wahai orang-orang Yang beriman! peliharalah diri kamu dan keluarga kamu dari neraka Yang bahan-bahan bakarannya: manusia dan batu (berhala); neraka itu dijaga dan dikawal oleh malaikat-malaikat Yang keras kasar (layanannya); mereka tidak menderhaka kepada Allah Dalam Segala Yang diperintahkanNya kepada mereka, dan mereka pula tetap melakukan Segala Yang diperintahkan.</a:t>
            </a:r>
            <a:endParaRPr lang="en-US" sz="24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ectangle 1"/>
          <p:cNvSpPr>
            <a:spLocks noChangeArrowheads="1"/>
          </p:cNvSpPr>
          <p:nvPr/>
        </p:nvSpPr>
        <p:spPr bwMode="auto">
          <a:xfrm>
            <a:off x="0" y="11523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lang="ar-EG" sz="4800" b="1" dirty="0" smtClean="0">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rPr>
              <a:t>يَا أَيُّهَا الَّذِينَ آمَنُوا قُوا أَنفُسَكُمْ وَأَهْلِيكُمْ نَارًا وَقُودُهَا النَّاسُ وَالْحِجَارَةُ عَلَيْهَا مَلَائِكَةٌ غِلَاظٌ شِدَادٌ لَا يَعْصُونَ اللَّهَ مَا أَمَرَهُمْ وَيَفْعَلُونَ مَا يُؤْمَرُونَ</a:t>
            </a:r>
            <a:endParaRPr kumimoji="0" lang="en-US" sz="4800" b="1" i="0" u="none" strike="noStrike" cap="none" normalizeH="0" baseline="0" dirty="0" smtClean="0">
              <a:ln>
                <a:noFill/>
              </a:ln>
              <a:solidFill>
                <a:srgbClr val="FFFF00"/>
              </a:solidFill>
              <a:effectLst>
                <a:glow rad="63500">
                  <a:schemeClr val="tx1">
                    <a:alpha val="40000"/>
                  </a:schemeClr>
                </a:glow>
                <a:outerShdw blurRad="38100" dist="38100" dir="2700000" algn="tl">
                  <a:srgbClr val="000000">
                    <a:alpha val="43137"/>
                  </a:srgbClr>
                </a:outerShdw>
              </a:effectLst>
              <a:latin typeface="Traditional Arabic" pitchFamily="2" charset="-78"/>
              <a:ea typeface="Times New Roman" pitchFamily="18" charset="0"/>
              <a:cs typeface="Traditional Arabic" pitchFamily="2" charset="-78"/>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2520280" y="188640"/>
            <a:ext cx="6732240" cy="954107"/>
          </a:xfrm>
          <a:prstGeom prst="rect">
            <a:avLst/>
          </a:prstGeom>
        </p:spPr>
        <p:txBody>
          <a:bodyPr wrap="square">
            <a:spAutoFit/>
          </a:bodyPr>
          <a:lstStyle/>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dalam</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p>
          <a:p>
            <a:pPr algn="ctr" fontAlgn="auto">
              <a:spcBef>
                <a:spcPts val="0"/>
              </a:spcBef>
              <a:spcAft>
                <a:spcPts val="0"/>
              </a:spcAft>
              <a:defRPr/>
            </a:pP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Rum: </a:t>
            </a:r>
            <a:r>
              <a:rPr lang="en-US" sz="28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21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1"/>
          <p:cNvSpPr>
            <a:spLocks noChangeArrowheads="1"/>
          </p:cNvSpPr>
          <p:nvPr/>
        </p:nvSpPr>
        <p:spPr bwMode="auto">
          <a:xfrm>
            <a:off x="0" y="3901699"/>
            <a:ext cx="9144000" cy="2677656"/>
          </a:xfrm>
          <a:prstGeom prst="rect">
            <a:avLst/>
          </a:prstGeom>
          <a:solidFill>
            <a:srgbClr val="00B0F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 di antara tanda-tanda kekuasaan-Nya, bahawa Ia menciptakan untuk kamu, isteri-isteri dari jenis kamu sendiri, supaya kamu bersenang hati dengannya, dan dijadikan di antara kamu perasan kasih sayang. Sesungguhnya yang demikian itu mengandungi keterangan-keterangan bagi orang yang berfikir</a:t>
            </a:r>
            <a:r>
              <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fi-FI" sz="24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Explosion 1 4"/>
          <p:cNvSpPr/>
          <p:nvPr/>
        </p:nvSpPr>
        <p:spPr>
          <a:xfrm rot="21344794">
            <a:off x="45355" y="126117"/>
            <a:ext cx="3451040" cy="1351193"/>
          </a:xfrm>
          <a:prstGeom prst="irregularSeal1">
            <a:avLst/>
          </a:prstGeom>
          <a:solidFill>
            <a:srgbClr val="00B050"/>
          </a:solidFill>
          <a:ln>
            <a:solidFill>
              <a:schemeClr val="bg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Panduan</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800" dirty="0" err="1"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keluarga</a:t>
            </a:r>
            <a:r>
              <a:rPr lang="en-US" sz="2800" dirty="0" smtClean="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800" dirty="0"/>
          </a:p>
        </p:txBody>
      </p:sp>
      <p:sp>
        <p:nvSpPr>
          <p:cNvPr id="6" name="Rectangle 5"/>
          <p:cNvSpPr/>
          <p:nvPr/>
        </p:nvSpPr>
        <p:spPr>
          <a:xfrm>
            <a:off x="0" y="1406429"/>
            <a:ext cx="9144000" cy="2308324"/>
          </a:xfrm>
          <a:prstGeom prst="rect">
            <a:avLst/>
          </a:prstGeom>
          <a:noFill/>
        </p:spPr>
        <p:txBody>
          <a:bodyPr wrap="square">
            <a:spAutoFit/>
          </a:bodyPr>
          <a:lstStyle/>
          <a:p>
            <a:pPr algn="ctr" rtl="1">
              <a:defRPr/>
            </a:pPr>
            <a:r>
              <a:rPr lang="ar-EG" sz="4800" b="1" kern="0" dirty="0" smtClean="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وَمِنْ آيَاتِهِ أَنْ خَلَقَ لَكُم مِّنْ أَنفُسِكُمْ أَزْوَاجًا لِّتَسْكُنُوا إِلَيْهَا وَجَعَلَ بَيْنَكُم مَّوَدَّةً وَرَحْمَةً إِنَّ فِي ذَلِكَ لَآيَاتٍ لِّقَوْمٍ يَتَفَكَّرُونَ. </a:t>
            </a:r>
            <a:endParaRPr lang="en-MY" sz="4800" kern="0" dirty="0">
              <a:ln>
                <a:solidFill>
                  <a:srgbClr val="FFFF00"/>
                </a:solidFill>
              </a:ln>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xmlns="" val="3260114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TotalTime>
  <Words>1147</Words>
  <Application>Microsoft Office PowerPoint</Application>
  <PresentationFormat>On-screen Show (4:3)</PresentationFormat>
  <Paragraphs>112</Paragraphs>
  <Slides>32</Slides>
  <Notes>0</Notes>
  <HiddenSlides>0</HiddenSlides>
  <MMClips>0</MMClips>
  <ScaleCrop>false</ScaleCrop>
  <HeadingPairs>
    <vt:vector size="4" baseType="variant">
      <vt:variant>
        <vt:lpstr>Theme</vt:lpstr>
      </vt:variant>
      <vt:variant>
        <vt:i4>4</vt:i4>
      </vt:variant>
      <vt:variant>
        <vt:lpstr>Slide Titles</vt:lpstr>
      </vt:variant>
      <vt:variant>
        <vt:i4>32</vt:i4>
      </vt:variant>
    </vt:vector>
  </HeadingPairs>
  <TitlesOfParts>
    <vt:vector size="36" baseType="lpstr">
      <vt:lpstr>Office Theme</vt:lpstr>
      <vt:lpstr>3_Office Theme</vt:lpstr>
      <vt:lpstr>1_Office Theme</vt:lpstr>
      <vt:lpstr>4_Office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Dell</cp:lastModifiedBy>
  <cp:revision>7</cp:revision>
  <dcterms:created xsi:type="dcterms:W3CDTF">2015-06-01T15:13:41Z</dcterms:created>
  <dcterms:modified xsi:type="dcterms:W3CDTF">2015-06-04T16:36:19Z</dcterms:modified>
</cp:coreProperties>
</file>